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Lst>
  <p:sldSz cx="7556500" cy="10699750"/>
  <p:notesSz cx="7556500" cy="1069975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014" y="-280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6737" y="3316922"/>
            <a:ext cx="6423025" cy="2246947"/>
          </a:xfrm>
          <a:prstGeom prst="rect">
            <a:avLst/>
          </a:prstGeom>
        </p:spPr>
        <p:txBody>
          <a:bodyPr wrap="square" lIns="0" tIns="0" rIns="0" bIns="0">
            <a:spAutoFit/>
          </a:bodyPr>
          <a:lstStyle>
            <a:lvl1pPr>
              <a:defRPr sz="3600" b="0" i="0">
                <a:solidFill>
                  <a:srgbClr val="4B3B22"/>
                </a:solidFill>
                <a:latin typeface="Palatino Linotype"/>
                <a:cs typeface="Palatino Linotype"/>
              </a:defRPr>
            </a:lvl1pPr>
          </a:lstStyle>
          <a:p>
            <a:endParaRPr/>
          </a:p>
        </p:txBody>
      </p:sp>
      <p:sp>
        <p:nvSpPr>
          <p:cNvPr id="3" name="Holder 3"/>
          <p:cNvSpPr>
            <a:spLocks noGrp="1"/>
          </p:cNvSpPr>
          <p:nvPr>
            <p:ph type="subTitle" idx="4"/>
          </p:nvPr>
        </p:nvSpPr>
        <p:spPr>
          <a:xfrm>
            <a:off x="1133475" y="5991860"/>
            <a:ext cx="5289550" cy="2674937"/>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4/18/2026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rgbClr val="4B3B22"/>
                </a:solidFill>
                <a:latin typeface="Palatino Linotype"/>
                <a:cs typeface="Palatino Linotype"/>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4/18/2026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rgbClr val="4B3B22"/>
                </a:solidFill>
                <a:latin typeface="Palatino Linotype"/>
                <a:cs typeface="Palatino Linotype"/>
              </a:defRPr>
            </a:lvl1pPr>
          </a:lstStyle>
          <a:p>
            <a:endParaRPr/>
          </a:p>
        </p:txBody>
      </p:sp>
      <p:sp>
        <p:nvSpPr>
          <p:cNvPr id="3" name="Holder 3"/>
          <p:cNvSpPr>
            <a:spLocks noGrp="1"/>
          </p:cNvSpPr>
          <p:nvPr>
            <p:ph sz="half" idx="2"/>
          </p:nvPr>
        </p:nvSpPr>
        <p:spPr>
          <a:xfrm>
            <a:off x="377825" y="2460942"/>
            <a:ext cx="3287077" cy="7061835"/>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1597" y="2460942"/>
            <a:ext cx="3287077" cy="7061835"/>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4/18/2026</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rgbClr val="4B3B22"/>
                </a:solidFill>
                <a:latin typeface="Palatino Linotype"/>
                <a:cs typeface="Palatino Linotype"/>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4/18/2026</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4/18/2026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742665" y="800020"/>
            <a:ext cx="5936615" cy="1301114"/>
          </a:xfrm>
          <a:prstGeom prst="rect">
            <a:avLst/>
          </a:prstGeom>
        </p:spPr>
        <p:txBody>
          <a:bodyPr wrap="square" lIns="0" tIns="0" rIns="0" bIns="0">
            <a:spAutoFit/>
          </a:bodyPr>
          <a:lstStyle>
            <a:lvl1pPr>
              <a:defRPr sz="3600" b="0" i="0">
                <a:solidFill>
                  <a:srgbClr val="4B3B22"/>
                </a:solidFill>
                <a:latin typeface="Palatino Linotype"/>
                <a:cs typeface="Palatino Linotype"/>
              </a:defRPr>
            </a:lvl1pPr>
          </a:lstStyle>
          <a:p>
            <a:endParaRPr/>
          </a:p>
        </p:txBody>
      </p:sp>
      <p:sp>
        <p:nvSpPr>
          <p:cNvPr id="3" name="Holder 3"/>
          <p:cNvSpPr>
            <a:spLocks noGrp="1"/>
          </p:cNvSpPr>
          <p:nvPr>
            <p:ph type="body" idx="1"/>
          </p:nvPr>
        </p:nvSpPr>
        <p:spPr>
          <a:xfrm>
            <a:off x="969136" y="3161451"/>
            <a:ext cx="5842000" cy="525970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2569210" y="9950768"/>
            <a:ext cx="2418080" cy="534987"/>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77825" y="9950768"/>
            <a:ext cx="1737995" cy="53498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4/18/2026</a:t>
            </a:fld>
            <a:endParaRPr lang="en-US"/>
          </a:p>
        </p:txBody>
      </p:sp>
      <p:sp>
        <p:nvSpPr>
          <p:cNvPr id="6" name="Holder 6"/>
          <p:cNvSpPr>
            <a:spLocks noGrp="1"/>
          </p:cNvSpPr>
          <p:nvPr>
            <p:ph type="sldNum" sz="quarter" idx="7"/>
          </p:nvPr>
        </p:nvSpPr>
        <p:spPr>
          <a:xfrm>
            <a:off x="5440680" y="9950768"/>
            <a:ext cx="1737995" cy="53498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‹Nº›</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yerbaloca.cl/" TargetMode="External"/><Relationship Id="rId2" Type="http://schemas.openxmlformats.org/officeDocument/2006/relationships/hyperlink" Target="mailto:parqueyerbaloca@outlife.cl"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55365" y="9918140"/>
            <a:ext cx="6043930" cy="0"/>
          </a:xfrm>
          <a:custGeom>
            <a:avLst/>
            <a:gdLst/>
            <a:ahLst/>
            <a:cxnLst/>
            <a:rect l="l" t="t" r="r" b="b"/>
            <a:pathLst>
              <a:path w="6043930">
                <a:moveTo>
                  <a:pt x="0" y="0"/>
                </a:moveTo>
                <a:lnTo>
                  <a:pt x="6043370" y="0"/>
                </a:lnTo>
              </a:path>
            </a:pathLst>
          </a:custGeom>
          <a:ln w="19034">
            <a:solidFill>
              <a:srgbClr val="E3AE0B"/>
            </a:solidFill>
          </a:ln>
        </p:spPr>
        <p:txBody>
          <a:bodyPr wrap="square" lIns="0" tIns="0" rIns="0" bIns="0" rtlCol="0"/>
          <a:lstStyle/>
          <a:p>
            <a:endParaRPr/>
          </a:p>
        </p:txBody>
      </p:sp>
      <p:sp>
        <p:nvSpPr>
          <p:cNvPr id="3" name="object 3"/>
          <p:cNvSpPr/>
          <p:nvPr/>
        </p:nvSpPr>
        <p:spPr>
          <a:xfrm>
            <a:off x="755365" y="3234314"/>
            <a:ext cx="6043930" cy="0"/>
          </a:xfrm>
          <a:custGeom>
            <a:avLst/>
            <a:gdLst/>
            <a:ahLst/>
            <a:cxnLst/>
            <a:rect l="l" t="t" r="r" b="b"/>
            <a:pathLst>
              <a:path w="6043930">
                <a:moveTo>
                  <a:pt x="0" y="0"/>
                </a:moveTo>
                <a:lnTo>
                  <a:pt x="6043370" y="0"/>
                </a:lnTo>
              </a:path>
            </a:pathLst>
          </a:custGeom>
          <a:ln w="19034">
            <a:solidFill>
              <a:srgbClr val="E3AE0B"/>
            </a:solidFill>
          </a:ln>
        </p:spPr>
        <p:txBody>
          <a:bodyPr wrap="square" lIns="0" tIns="0" rIns="0" bIns="0" rtlCol="0"/>
          <a:lstStyle/>
          <a:p>
            <a:endParaRPr/>
          </a:p>
        </p:txBody>
      </p:sp>
      <p:grpSp>
        <p:nvGrpSpPr>
          <p:cNvPr id="4" name="object 4"/>
          <p:cNvGrpSpPr/>
          <p:nvPr/>
        </p:nvGrpSpPr>
        <p:grpSpPr>
          <a:xfrm>
            <a:off x="755365" y="755365"/>
            <a:ext cx="6043930" cy="19050"/>
            <a:chOff x="755365" y="755365"/>
            <a:chExt cx="6043930" cy="19050"/>
          </a:xfrm>
        </p:grpSpPr>
        <p:sp>
          <p:nvSpPr>
            <p:cNvPr id="5" name="object 5"/>
            <p:cNvSpPr/>
            <p:nvPr/>
          </p:nvSpPr>
          <p:spPr>
            <a:xfrm>
              <a:off x="755365" y="755365"/>
              <a:ext cx="6043930" cy="19050"/>
            </a:xfrm>
            <a:custGeom>
              <a:avLst/>
              <a:gdLst/>
              <a:ahLst/>
              <a:cxnLst/>
              <a:rect l="l" t="t" r="r" b="b"/>
              <a:pathLst>
                <a:path w="6043930" h="19050">
                  <a:moveTo>
                    <a:pt x="0" y="0"/>
                  </a:moveTo>
                  <a:lnTo>
                    <a:pt x="6043370" y="0"/>
                  </a:lnTo>
                  <a:lnTo>
                    <a:pt x="6043370" y="19034"/>
                  </a:lnTo>
                  <a:lnTo>
                    <a:pt x="0" y="19034"/>
                  </a:lnTo>
                  <a:lnTo>
                    <a:pt x="0" y="0"/>
                  </a:lnTo>
                  <a:close/>
                </a:path>
              </a:pathLst>
            </a:custGeom>
            <a:solidFill>
              <a:srgbClr val="204D9F"/>
            </a:solidFill>
          </p:spPr>
          <p:txBody>
            <a:bodyPr wrap="square" lIns="0" tIns="0" rIns="0" bIns="0" rtlCol="0"/>
            <a:lstStyle/>
            <a:p>
              <a:endParaRPr/>
            </a:p>
          </p:txBody>
        </p:sp>
        <p:sp>
          <p:nvSpPr>
            <p:cNvPr id="6" name="object 6"/>
            <p:cNvSpPr/>
            <p:nvPr/>
          </p:nvSpPr>
          <p:spPr>
            <a:xfrm>
              <a:off x="755365" y="755365"/>
              <a:ext cx="6043930" cy="19050"/>
            </a:xfrm>
            <a:custGeom>
              <a:avLst/>
              <a:gdLst/>
              <a:ahLst/>
              <a:cxnLst/>
              <a:rect l="l" t="t" r="r" b="b"/>
              <a:pathLst>
                <a:path w="6043930" h="19050">
                  <a:moveTo>
                    <a:pt x="0" y="0"/>
                  </a:moveTo>
                  <a:lnTo>
                    <a:pt x="6043370" y="0"/>
                  </a:lnTo>
                  <a:lnTo>
                    <a:pt x="6043370" y="19034"/>
                  </a:lnTo>
                  <a:lnTo>
                    <a:pt x="0" y="19034"/>
                  </a:lnTo>
                  <a:lnTo>
                    <a:pt x="0" y="0"/>
                  </a:lnTo>
                  <a:close/>
                </a:path>
              </a:pathLst>
            </a:custGeom>
            <a:solidFill>
              <a:srgbClr val="E3AE0B"/>
            </a:solidFill>
          </p:spPr>
          <p:txBody>
            <a:bodyPr wrap="square" lIns="0" tIns="0" rIns="0" bIns="0" rtlCol="0"/>
            <a:lstStyle/>
            <a:p>
              <a:endParaRPr/>
            </a:p>
          </p:txBody>
        </p:sp>
      </p:grpSp>
      <p:pic>
        <p:nvPicPr>
          <p:cNvPr id="7" name="object 7"/>
          <p:cNvPicPr/>
          <p:nvPr/>
        </p:nvPicPr>
        <p:blipFill>
          <a:blip r:embed="rId2" cstate="print"/>
          <a:stretch>
            <a:fillRect/>
          </a:stretch>
        </p:blipFill>
        <p:spPr>
          <a:xfrm>
            <a:off x="5731007" y="9193265"/>
            <a:ext cx="942182" cy="609086"/>
          </a:xfrm>
          <a:prstGeom prst="rect">
            <a:avLst/>
          </a:prstGeom>
        </p:spPr>
      </p:pic>
      <p:pic>
        <p:nvPicPr>
          <p:cNvPr id="8" name="object 8"/>
          <p:cNvPicPr/>
          <p:nvPr/>
        </p:nvPicPr>
        <p:blipFill>
          <a:blip r:embed="rId3" cstate="print"/>
          <a:stretch>
            <a:fillRect/>
          </a:stretch>
        </p:blipFill>
        <p:spPr>
          <a:xfrm>
            <a:off x="0" y="4160477"/>
            <a:ext cx="6799069" cy="4615744"/>
          </a:xfrm>
          <a:prstGeom prst="rect">
            <a:avLst/>
          </a:prstGeom>
        </p:spPr>
      </p:pic>
      <p:sp>
        <p:nvSpPr>
          <p:cNvPr id="9" name="object 9"/>
          <p:cNvSpPr txBox="1">
            <a:spLocks noGrp="1"/>
          </p:cNvSpPr>
          <p:nvPr>
            <p:ph type="title"/>
          </p:nvPr>
        </p:nvSpPr>
        <p:spPr>
          <a:xfrm>
            <a:off x="742665" y="829964"/>
            <a:ext cx="4662170" cy="2230120"/>
          </a:xfrm>
          <a:prstGeom prst="rect">
            <a:avLst/>
          </a:prstGeom>
        </p:spPr>
        <p:txBody>
          <a:bodyPr vert="horz" wrap="square" lIns="0" tIns="158750" rIns="0" bIns="0" rtlCol="0">
            <a:spAutoFit/>
          </a:bodyPr>
          <a:lstStyle/>
          <a:p>
            <a:pPr marL="12700" marR="5080">
              <a:lnSpc>
                <a:spcPts val="5400"/>
              </a:lnSpc>
              <a:spcBef>
                <a:spcPts val="1250"/>
              </a:spcBef>
            </a:pPr>
            <a:r>
              <a:rPr sz="5450" b="1" spc="170" dirty="0">
                <a:latin typeface="Times New Roman"/>
                <a:cs typeface="Times New Roman"/>
              </a:rPr>
              <a:t>Protocolo</a:t>
            </a:r>
            <a:r>
              <a:rPr sz="5450" b="1" spc="40" dirty="0">
                <a:latin typeface="Times New Roman"/>
                <a:cs typeface="Times New Roman"/>
              </a:rPr>
              <a:t> </a:t>
            </a:r>
            <a:r>
              <a:rPr sz="5450" b="1" spc="-20" dirty="0">
                <a:latin typeface="Times New Roman"/>
                <a:cs typeface="Times New Roman"/>
              </a:rPr>
              <a:t>para </a:t>
            </a:r>
            <a:r>
              <a:rPr sz="5450" b="1" spc="75" dirty="0">
                <a:latin typeface="Times New Roman"/>
                <a:cs typeface="Times New Roman"/>
              </a:rPr>
              <a:t>Grupos </a:t>
            </a:r>
            <a:r>
              <a:rPr sz="5450" b="1" spc="120" dirty="0">
                <a:latin typeface="Times New Roman"/>
                <a:cs typeface="Times New Roman"/>
              </a:rPr>
              <a:t>Organizados</a:t>
            </a:r>
            <a:endParaRPr sz="5450">
              <a:latin typeface="Times New Roman"/>
              <a:cs typeface="Times New Roman"/>
            </a:endParaRPr>
          </a:p>
        </p:txBody>
      </p:sp>
      <p:sp>
        <p:nvSpPr>
          <p:cNvPr id="10" name="object 10"/>
          <p:cNvSpPr txBox="1"/>
          <p:nvPr/>
        </p:nvSpPr>
        <p:spPr>
          <a:xfrm>
            <a:off x="6166370" y="3423411"/>
            <a:ext cx="638810" cy="397510"/>
          </a:xfrm>
          <a:prstGeom prst="rect">
            <a:avLst/>
          </a:prstGeom>
        </p:spPr>
        <p:txBody>
          <a:bodyPr vert="horz" wrap="square" lIns="0" tIns="17145" rIns="0" bIns="0" rtlCol="0">
            <a:spAutoFit/>
          </a:bodyPr>
          <a:lstStyle/>
          <a:p>
            <a:pPr marL="12700">
              <a:lnSpc>
                <a:spcPct val="100000"/>
              </a:lnSpc>
              <a:spcBef>
                <a:spcPts val="135"/>
              </a:spcBef>
            </a:pPr>
            <a:r>
              <a:rPr sz="2400" spc="-20" dirty="0">
                <a:solidFill>
                  <a:srgbClr val="4B3B22"/>
                </a:solidFill>
                <a:latin typeface="Palatino Linotype"/>
                <a:cs typeface="Palatino Linotype"/>
              </a:rPr>
              <a:t>202</a:t>
            </a:r>
            <a:r>
              <a:rPr lang="es-CL" sz="2400" spc="-20" dirty="0">
                <a:solidFill>
                  <a:srgbClr val="4B3B22"/>
                </a:solidFill>
                <a:latin typeface="Times New Roman"/>
                <a:cs typeface="Times New Roman"/>
              </a:rPr>
              <a:t>6</a:t>
            </a:r>
            <a:endParaRPr sz="2400" dirty="0">
              <a:latin typeface="Times New Roman"/>
              <a:cs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55365" y="2252529"/>
            <a:ext cx="6043930" cy="0"/>
          </a:xfrm>
          <a:custGeom>
            <a:avLst/>
            <a:gdLst/>
            <a:ahLst/>
            <a:cxnLst/>
            <a:rect l="l" t="t" r="r" b="b"/>
            <a:pathLst>
              <a:path w="6043930">
                <a:moveTo>
                  <a:pt x="0" y="0"/>
                </a:moveTo>
                <a:lnTo>
                  <a:pt x="6043370" y="0"/>
                </a:lnTo>
              </a:path>
            </a:pathLst>
          </a:custGeom>
          <a:ln w="19034">
            <a:solidFill>
              <a:srgbClr val="E3AE0B"/>
            </a:solidFill>
          </a:ln>
        </p:spPr>
        <p:txBody>
          <a:bodyPr wrap="square" lIns="0" tIns="0" rIns="0" bIns="0" rtlCol="0"/>
          <a:lstStyle/>
          <a:p>
            <a:endParaRPr/>
          </a:p>
        </p:txBody>
      </p:sp>
      <p:sp>
        <p:nvSpPr>
          <p:cNvPr id="3" name="object 3"/>
          <p:cNvSpPr/>
          <p:nvPr/>
        </p:nvSpPr>
        <p:spPr>
          <a:xfrm>
            <a:off x="755365" y="764882"/>
            <a:ext cx="6043930" cy="0"/>
          </a:xfrm>
          <a:custGeom>
            <a:avLst/>
            <a:gdLst/>
            <a:ahLst/>
            <a:cxnLst/>
            <a:rect l="l" t="t" r="r" b="b"/>
            <a:pathLst>
              <a:path w="6043930">
                <a:moveTo>
                  <a:pt x="0" y="0"/>
                </a:moveTo>
                <a:lnTo>
                  <a:pt x="6043370" y="0"/>
                </a:lnTo>
              </a:path>
            </a:pathLst>
          </a:custGeom>
          <a:ln w="19034">
            <a:solidFill>
              <a:srgbClr val="E3AE0B"/>
            </a:solidFill>
          </a:ln>
        </p:spPr>
        <p:txBody>
          <a:bodyPr wrap="square" lIns="0" tIns="0" rIns="0" bIns="0" rtlCol="0"/>
          <a:lstStyle/>
          <a:p>
            <a:endParaRPr/>
          </a:p>
        </p:txBody>
      </p:sp>
      <p:sp>
        <p:nvSpPr>
          <p:cNvPr id="4" name="object 4"/>
          <p:cNvSpPr/>
          <p:nvPr/>
        </p:nvSpPr>
        <p:spPr>
          <a:xfrm>
            <a:off x="755365" y="9918139"/>
            <a:ext cx="6043930" cy="0"/>
          </a:xfrm>
          <a:custGeom>
            <a:avLst/>
            <a:gdLst/>
            <a:ahLst/>
            <a:cxnLst/>
            <a:rect l="l" t="t" r="r" b="b"/>
            <a:pathLst>
              <a:path w="6043930">
                <a:moveTo>
                  <a:pt x="0" y="0"/>
                </a:moveTo>
                <a:lnTo>
                  <a:pt x="6043370" y="0"/>
                </a:lnTo>
              </a:path>
            </a:pathLst>
          </a:custGeom>
          <a:ln w="19034">
            <a:solidFill>
              <a:srgbClr val="E3AE0B"/>
            </a:solidFill>
          </a:ln>
        </p:spPr>
        <p:txBody>
          <a:bodyPr wrap="square" lIns="0" tIns="0" rIns="0" bIns="0" rtlCol="0"/>
          <a:lstStyle/>
          <a:p>
            <a:endParaRPr/>
          </a:p>
        </p:txBody>
      </p:sp>
      <p:sp>
        <p:nvSpPr>
          <p:cNvPr id="5" name="object 5"/>
          <p:cNvSpPr txBox="1">
            <a:spLocks noGrp="1"/>
          </p:cNvSpPr>
          <p:nvPr>
            <p:ph type="title"/>
          </p:nvPr>
        </p:nvSpPr>
        <p:spPr>
          <a:prstGeom prst="rect">
            <a:avLst/>
          </a:prstGeom>
        </p:spPr>
        <p:txBody>
          <a:bodyPr vert="horz" wrap="square" lIns="0" tIns="12065" rIns="0" bIns="0" rtlCol="0">
            <a:spAutoFit/>
          </a:bodyPr>
          <a:lstStyle/>
          <a:p>
            <a:pPr marL="12700" marR="5080">
              <a:lnSpc>
                <a:spcPct val="116199"/>
              </a:lnSpc>
              <a:spcBef>
                <a:spcPts val="95"/>
              </a:spcBef>
            </a:pPr>
            <a:r>
              <a:rPr lang="es-CL" spc="55" dirty="0"/>
              <a:t>Protocolo</a:t>
            </a:r>
            <a:r>
              <a:rPr spc="60" dirty="0"/>
              <a:t> </a:t>
            </a:r>
            <a:r>
              <a:rPr spc="-20" dirty="0"/>
              <a:t>para </a:t>
            </a:r>
            <a:r>
              <a:rPr spc="-25" dirty="0"/>
              <a:t>grupos</a:t>
            </a:r>
            <a:r>
              <a:rPr spc="-185" dirty="0"/>
              <a:t> </a:t>
            </a:r>
            <a:r>
              <a:rPr spc="-10" dirty="0"/>
              <a:t>organizados</a:t>
            </a:r>
          </a:p>
        </p:txBody>
      </p:sp>
      <p:sp>
        <p:nvSpPr>
          <p:cNvPr id="6" name="object 6"/>
          <p:cNvSpPr txBox="1"/>
          <p:nvPr/>
        </p:nvSpPr>
        <p:spPr>
          <a:xfrm>
            <a:off x="755365" y="3809341"/>
            <a:ext cx="5842000" cy="4414029"/>
          </a:xfrm>
          <a:prstGeom prst="rect">
            <a:avLst/>
          </a:prstGeom>
        </p:spPr>
        <p:txBody>
          <a:bodyPr vert="horz" wrap="square" lIns="0" tIns="12700" rIns="0" bIns="0" rtlCol="0">
            <a:spAutoFit/>
          </a:bodyPr>
          <a:lstStyle/>
          <a:p>
            <a:pPr marL="228600" indent="-228600" algn="just">
              <a:buFont typeface="+mj-lt"/>
              <a:buAutoNum type="arabicPeriod"/>
            </a:pPr>
            <a:r>
              <a:rPr lang="es-CL" sz="1100" b="1" dirty="0">
                <a:latin typeface="Times New Roman" panose="02020603050405020304" pitchFamily="18" charset="0"/>
                <a:cs typeface="Times New Roman" panose="02020603050405020304" pitchFamily="18" charset="0"/>
              </a:rPr>
              <a:t>Para iniciar el proceso de reserva, dado que el Parque opera con un sistema de capacidad de carga, es crucial realizar las reservas con la mayor anticipación posible. Para consultar la disponibilidad, puede escribir al correo electrónico: </a:t>
            </a:r>
            <a:r>
              <a:rPr lang="es-CL" sz="1100" b="1" u="sng" dirty="0">
                <a:latin typeface="Times New Roman" panose="02020603050405020304" pitchFamily="18" charset="0"/>
                <a:cs typeface="Times New Roman" panose="02020603050405020304" pitchFamily="18" charset="0"/>
                <a:hlinkClick r:id="rId2"/>
              </a:rPr>
              <a:t>parqueyerbaloca@outlife.cl</a:t>
            </a:r>
            <a:r>
              <a:rPr lang="es-CL" sz="1100" b="1" dirty="0">
                <a:latin typeface="Times New Roman" panose="02020603050405020304" pitchFamily="18" charset="0"/>
                <a:cs typeface="Times New Roman" panose="02020603050405020304" pitchFamily="18" charset="0"/>
              </a:rPr>
              <a:t> y completar los datos solicitados.</a:t>
            </a:r>
          </a:p>
          <a:p>
            <a:pPr marL="228600" lvl="0" indent="-228600" algn="just">
              <a:buFont typeface="+mj-lt"/>
              <a:buAutoNum type="arabicPeriod"/>
            </a:pPr>
            <a:endParaRPr lang="es-CL" sz="1100" b="1" dirty="0">
              <a:latin typeface="Times New Roman" panose="02020603050405020304" pitchFamily="18" charset="0"/>
              <a:cs typeface="Times New Roman" panose="02020603050405020304" pitchFamily="18" charset="0"/>
            </a:endParaRPr>
          </a:p>
          <a:p>
            <a:pPr marL="228600" lvl="0" indent="-228600" algn="just">
              <a:buFont typeface="+mj-lt"/>
              <a:buAutoNum type="arabicPeriod"/>
            </a:pPr>
            <a:r>
              <a:rPr lang="es-CL" sz="1100" b="1" dirty="0">
                <a:latin typeface="Times New Roman" panose="02020603050405020304" pitchFamily="18" charset="0"/>
                <a:cs typeface="Times New Roman" panose="02020603050405020304" pitchFamily="18" charset="0"/>
              </a:rPr>
              <a:t>Una vez iniciado el proceso de reserva, es imprescindible que el responsable del grupo realice la compra colectiva para todos los miembros que participarán en la actividad a través de la página web </a:t>
            </a:r>
            <a:r>
              <a:rPr lang="es-CL" sz="1100" b="1" u="sng" dirty="0">
                <a:latin typeface="Times New Roman" panose="02020603050405020304" pitchFamily="18" charset="0"/>
                <a:cs typeface="Times New Roman" panose="02020603050405020304" pitchFamily="18" charset="0"/>
                <a:hlinkClick r:id="rId3"/>
              </a:rPr>
              <a:t>www.yerbaloca.cl</a:t>
            </a:r>
            <a:r>
              <a:rPr lang="es-CL" sz="1100" b="1" dirty="0">
                <a:latin typeface="Times New Roman" panose="02020603050405020304" pitchFamily="18" charset="0"/>
                <a:cs typeface="Times New Roman" panose="02020603050405020304" pitchFamily="18" charset="0"/>
              </a:rPr>
              <a:t>. Además, se les enviara una planilla Excel, la cual deben enviar de 24/48 horas antes de la visita, esta planilla busca tener el numero exacto de las persona que vienen con todos los datos requeridos. </a:t>
            </a:r>
          </a:p>
          <a:p>
            <a:pPr marL="228600" lvl="0" indent="-228600" algn="just">
              <a:buFont typeface="+mj-lt"/>
              <a:buAutoNum type="arabicPeriod"/>
            </a:pPr>
            <a:endParaRPr lang="es-CL" sz="1100" b="1" dirty="0">
              <a:latin typeface="Times New Roman" panose="02020603050405020304" pitchFamily="18" charset="0"/>
              <a:cs typeface="Times New Roman" panose="02020603050405020304" pitchFamily="18" charset="0"/>
            </a:endParaRPr>
          </a:p>
          <a:p>
            <a:pPr marL="228600" lvl="0" indent="-228600" algn="just">
              <a:buFont typeface="+mj-lt"/>
              <a:buAutoNum type="arabicPeriod"/>
            </a:pPr>
            <a:r>
              <a:rPr lang="es-CL" sz="1100" b="1" dirty="0">
                <a:latin typeface="Times New Roman" panose="02020603050405020304" pitchFamily="18" charset="0"/>
                <a:cs typeface="Times New Roman" panose="02020603050405020304" pitchFamily="18" charset="0"/>
              </a:rPr>
              <a:t>Al registrarse, cada participante acepta los términos y condiciones, así como las normativas del parque. Los responsables de grupo deben garantizar el cumplimiento de estas normativas. El incumplimiento puede dar lugar a sanciones e, incluso, la expulsión del Parque en casos graves.</a:t>
            </a:r>
          </a:p>
          <a:p>
            <a:pPr marL="228600" lvl="0" indent="-228600" algn="just">
              <a:buFont typeface="+mj-lt"/>
              <a:buAutoNum type="arabicPeriod"/>
            </a:pPr>
            <a:endParaRPr lang="es-CL" sz="1100" b="1" dirty="0">
              <a:latin typeface="Times New Roman" panose="02020603050405020304" pitchFamily="18" charset="0"/>
              <a:cs typeface="Times New Roman" panose="02020603050405020304" pitchFamily="18" charset="0"/>
            </a:endParaRPr>
          </a:p>
          <a:p>
            <a:pPr marL="228600" lvl="0" indent="-228600" algn="just">
              <a:buFont typeface="+mj-lt"/>
              <a:buAutoNum type="arabicPeriod"/>
            </a:pPr>
            <a:r>
              <a:rPr lang="es-CL" sz="1100" b="1" dirty="0">
                <a:latin typeface="Times New Roman" panose="02020603050405020304" pitchFamily="18" charset="0"/>
                <a:cs typeface="Times New Roman" panose="02020603050405020304" pitchFamily="18" charset="0"/>
              </a:rPr>
              <a:t>El ingreso al Parque está permitido únicamente para van, minibús o taxi bus. No se permite el acceso de autobuses con dimensiones superiores a: Largo: 9m Ancho: 2,4m Alto: 3m. Los autobuses deben estacionarse en el sector de "Los Corrales".</a:t>
            </a:r>
          </a:p>
          <a:p>
            <a:pPr marL="228600" lvl="0" indent="-228600" algn="just">
              <a:buFont typeface="+mj-lt"/>
              <a:buAutoNum type="arabicPeriod"/>
            </a:pPr>
            <a:endParaRPr lang="es-CL" sz="1100" b="1" dirty="0">
              <a:latin typeface="Times New Roman" panose="02020603050405020304" pitchFamily="18" charset="0"/>
              <a:cs typeface="Times New Roman" panose="02020603050405020304" pitchFamily="18" charset="0"/>
            </a:endParaRPr>
          </a:p>
          <a:p>
            <a:pPr marL="228600" lvl="0" indent="-228600" algn="just">
              <a:buFont typeface="+mj-lt"/>
              <a:buAutoNum type="arabicPeriod"/>
            </a:pPr>
            <a:r>
              <a:rPr lang="es-CL" sz="1100" b="1" dirty="0">
                <a:latin typeface="Times New Roman" panose="02020603050405020304" pitchFamily="18" charset="0"/>
                <a:cs typeface="Times New Roman" panose="02020603050405020304" pitchFamily="18" charset="0"/>
              </a:rPr>
              <a:t>El grupo debe respetar los horarios de apertura y cierre del Parque, es decir, de 8:00 a 20:00 en verano y de 8:30 a 18:00 en invierno.</a:t>
            </a:r>
          </a:p>
          <a:p>
            <a:pPr marL="228600" lvl="0" indent="-228600" algn="just">
              <a:buFont typeface="+mj-lt"/>
              <a:buAutoNum type="arabicPeriod"/>
            </a:pPr>
            <a:endParaRPr lang="es-CL" sz="1100" b="1" dirty="0">
              <a:latin typeface="Times New Roman" panose="02020603050405020304" pitchFamily="18" charset="0"/>
              <a:cs typeface="Times New Roman" panose="02020603050405020304" pitchFamily="18" charset="0"/>
            </a:endParaRPr>
          </a:p>
          <a:p>
            <a:pPr marL="228600" lvl="0" indent="-228600" algn="just">
              <a:buFont typeface="+mj-lt"/>
              <a:buAutoNum type="arabicPeriod"/>
            </a:pPr>
            <a:r>
              <a:rPr lang="es-CL" sz="1100" b="1" dirty="0">
                <a:latin typeface="Times New Roman" panose="02020603050405020304" pitchFamily="18" charset="0"/>
                <a:cs typeface="Times New Roman" panose="02020603050405020304" pitchFamily="18" charset="0"/>
              </a:rPr>
              <a:t>Es imperativo que todo el grupo lea y este en conocimiento de las normativas del parque. Estas se encuentran en la pagina web y serán enviadas en el correo al iniciar el proceso de reserva.</a:t>
            </a:r>
          </a:p>
        </p:txBody>
      </p:sp>
      <p:sp>
        <p:nvSpPr>
          <p:cNvPr id="7" name="object 7"/>
          <p:cNvSpPr txBox="1"/>
          <p:nvPr/>
        </p:nvSpPr>
        <p:spPr>
          <a:xfrm>
            <a:off x="742665" y="2556164"/>
            <a:ext cx="6066155" cy="831318"/>
          </a:xfrm>
          <a:prstGeom prst="rect">
            <a:avLst/>
          </a:prstGeom>
        </p:spPr>
        <p:txBody>
          <a:bodyPr vert="horz" wrap="square" lIns="0" tIns="12700" rIns="0" bIns="0" rtlCol="0">
            <a:spAutoFit/>
          </a:bodyPr>
          <a:lstStyle/>
          <a:p>
            <a:pPr marL="12700" marR="5080" algn="just">
              <a:lnSpc>
                <a:spcPct val="112999"/>
              </a:lnSpc>
              <a:spcBef>
                <a:spcPts val="100"/>
              </a:spcBef>
            </a:pPr>
            <a:r>
              <a:rPr sz="1200" b="1" dirty="0">
                <a:solidFill>
                  <a:srgbClr val="4B3B22"/>
                </a:solidFill>
                <a:latin typeface="Times New Roman"/>
                <a:cs typeface="Times New Roman"/>
              </a:rPr>
              <a:t>El</a:t>
            </a:r>
            <a:r>
              <a:rPr sz="1200" b="1" spc="120" dirty="0">
                <a:solidFill>
                  <a:srgbClr val="4B3B22"/>
                </a:solidFill>
                <a:latin typeface="Times New Roman"/>
                <a:cs typeface="Times New Roman"/>
              </a:rPr>
              <a:t>  </a:t>
            </a:r>
            <a:r>
              <a:rPr sz="1200" b="1" dirty="0" err="1">
                <a:solidFill>
                  <a:srgbClr val="4B3B22"/>
                </a:solidFill>
                <a:latin typeface="Times New Roman"/>
                <a:cs typeface="Times New Roman"/>
              </a:rPr>
              <a:t>siguiente</a:t>
            </a:r>
            <a:r>
              <a:rPr sz="1200" b="1" spc="120" dirty="0">
                <a:solidFill>
                  <a:srgbClr val="4B3B22"/>
                </a:solidFill>
                <a:latin typeface="Times New Roman"/>
                <a:cs typeface="Times New Roman"/>
              </a:rPr>
              <a:t>  </a:t>
            </a:r>
            <a:r>
              <a:rPr lang="es-CL" sz="1200" b="1" spc="120" dirty="0">
                <a:solidFill>
                  <a:srgbClr val="4B3B22"/>
                </a:solidFill>
                <a:latin typeface="Times New Roman"/>
                <a:cs typeface="Times New Roman"/>
              </a:rPr>
              <a:t>documento</a:t>
            </a:r>
            <a:r>
              <a:rPr sz="1200" b="1" spc="120" dirty="0">
                <a:solidFill>
                  <a:srgbClr val="4B3B22"/>
                </a:solidFill>
                <a:latin typeface="Times New Roman"/>
                <a:cs typeface="Times New Roman"/>
              </a:rPr>
              <a:t>  </a:t>
            </a:r>
            <a:r>
              <a:rPr sz="1200" b="1" dirty="0">
                <a:solidFill>
                  <a:srgbClr val="4B3B22"/>
                </a:solidFill>
                <a:latin typeface="Times New Roman"/>
                <a:cs typeface="Times New Roman"/>
              </a:rPr>
              <a:t>tiene</a:t>
            </a:r>
            <a:r>
              <a:rPr sz="1200" b="1" spc="125" dirty="0">
                <a:solidFill>
                  <a:srgbClr val="4B3B22"/>
                </a:solidFill>
                <a:latin typeface="Times New Roman"/>
                <a:cs typeface="Times New Roman"/>
              </a:rPr>
              <a:t>  </a:t>
            </a:r>
            <a:r>
              <a:rPr sz="1200" b="1" dirty="0">
                <a:solidFill>
                  <a:srgbClr val="4B3B22"/>
                </a:solidFill>
                <a:latin typeface="Times New Roman"/>
                <a:cs typeface="Times New Roman"/>
              </a:rPr>
              <a:t>como</a:t>
            </a:r>
            <a:r>
              <a:rPr sz="1200" b="1" spc="120" dirty="0">
                <a:solidFill>
                  <a:srgbClr val="4B3B22"/>
                </a:solidFill>
                <a:latin typeface="Times New Roman"/>
                <a:cs typeface="Times New Roman"/>
              </a:rPr>
              <a:t>  </a:t>
            </a:r>
            <a:r>
              <a:rPr sz="1200" b="1" dirty="0">
                <a:solidFill>
                  <a:srgbClr val="4B3B22"/>
                </a:solidFill>
                <a:latin typeface="Times New Roman"/>
                <a:cs typeface="Times New Roman"/>
              </a:rPr>
              <a:t>finalidad</a:t>
            </a:r>
            <a:r>
              <a:rPr sz="1200" b="1" spc="120" dirty="0">
                <a:solidFill>
                  <a:srgbClr val="4B3B22"/>
                </a:solidFill>
                <a:latin typeface="Times New Roman"/>
                <a:cs typeface="Times New Roman"/>
              </a:rPr>
              <a:t>  </a:t>
            </a:r>
            <a:r>
              <a:rPr sz="1200" b="1" dirty="0">
                <a:solidFill>
                  <a:srgbClr val="4B3B22"/>
                </a:solidFill>
                <a:latin typeface="Times New Roman"/>
                <a:cs typeface="Times New Roman"/>
              </a:rPr>
              <a:t>proporcionar</a:t>
            </a:r>
            <a:r>
              <a:rPr sz="1200" b="1" spc="125" dirty="0">
                <a:solidFill>
                  <a:srgbClr val="4B3B22"/>
                </a:solidFill>
                <a:latin typeface="Times New Roman"/>
                <a:cs typeface="Times New Roman"/>
              </a:rPr>
              <a:t>  </a:t>
            </a:r>
            <a:r>
              <a:rPr sz="1200" b="1" dirty="0">
                <a:solidFill>
                  <a:srgbClr val="4B3B22"/>
                </a:solidFill>
                <a:latin typeface="Times New Roman"/>
                <a:cs typeface="Times New Roman"/>
              </a:rPr>
              <a:t>una</a:t>
            </a:r>
            <a:r>
              <a:rPr sz="1200" b="1" spc="120" dirty="0">
                <a:solidFill>
                  <a:srgbClr val="4B3B22"/>
                </a:solidFill>
                <a:latin typeface="Times New Roman"/>
                <a:cs typeface="Times New Roman"/>
              </a:rPr>
              <a:t>  </a:t>
            </a:r>
            <a:r>
              <a:rPr sz="1200" b="1" dirty="0">
                <a:solidFill>
                  <a:srgbClr val="4B3B22"/>
                </a:solidFill>
                <a:latin typeface="Times New Roman"/>
                <a:cs typeface="Times New Roman"/>
              </a:rPr>
              <a:t>guía</a:t>
            </a:r>
            <a:r>
              <a:rPr sz="1200" b="1" spc="120" dirty="0">
                <a:solidFill>
                  <a:srgbClr val="4B3B22"/>
                </a:solidFill>
                <a:latin typeface="Times New Roman"/>
                <a:cs typeface="Times New Roman"/>
              </a:rPr>
              <a:t>  </a:t>
            </a:r>
            <a:r>
              <a:rPr sz="1200" b="1" dirty="0">
                <a:solidFill>
                  <a:srgbClr val="4B3B22"/>
                </a:solidFill>
                <a:latin typeface="Times New Roman"/>
                <a:cs typeface="Times New Roman"/>
              </a:rPr>
              <a:t>sobre</a:t>
            </a:r>
            <a:r>
              <a:rPr sz="1200" b="1" spc="125" dirty="0">
                <a:solidFill>
                  <a:srgbClr val="4B3B22"/>
                </a:solidFill>
                <a:latin typeface="Times New Roman"/>
                <a:cs typeface="Times New Roman"/>
              </a:rPr>
              <a:t>  </a:t>
            </a:r>
            <a:r>
              <a:rPr sz="1200" b="1" dirty="0">
                <a:solidFill>
                  <a:srgbClr val="4B3B22"/>
                </a:solidFill>
                <a:latin typeface="Times New Roman"/>
                <a:cs typeface="Times New Roman"/>
              </a:rPr>
              <a:t>el</a:t>
            </a:r>
            <a:r>
              <a:rPr sz="1200" b="1" spc="120" dirty="0">
                <a:solidFill>
                  <a:srgbClr val="4B3B22"/>
                </a:solidFill>
                <a:latin typeface="Times New Roman"/>
                <a:cs typeface="Times New Roman"/>
              </a:rPr>
              <a:t>  </a:t>
            </a:r>
            <a:r>
              <a:rPr sz="1200" b="1" dirty="0">
                <a:solidFill>
                  <a:srgbClr val="4B3B22"/>
                </a:solidFill>
                <a:latin typeface="Times New Roman"/>
                <a:cs typeface="Times New Roman"/>
              </a:rPr>
              <a:t>procedimiento</a:t>
            </a:r>
            <a:r>
              <a:rPr sz="1200" b="1" spc="120" dirty="0">
                <a:solidFill>
                  <a:srgbClr val="4B3B22"/>
                </a:solidFill>
                <a:latin typeface="Times New Roman"/>
                <a:cs typeface="Times New Roman"/>
              </a:rPr>
              <a:t>  </a:t>
            </a:r>
            <a:r>
              <a:rPr sz="1200" b="1" spc="-25" dirty="0">
                <a:solidFill>
                  <a:srgbClr val="4B3B22"/>
                </a:solidFill>
                <a:latin typeface="Times New Roman"/>
                <a:cs typeface="Times New Roman"/>
              </a:rPr>
              <a:t>de </a:t>
            </a:r>
            <a:r>
              <a:rPr sz="1200" b="1" dirty="0">
                <a:solidFill>
                  <a:srgbClr val="4B3B22"/>
                </a:solidFill>
                <a:latin typeface="Times New Roman"/>
                <a:cs typeface="Times New Roman"/>
              </a:rPr>
              <a:t>registro</a:t>
            </a:r>
            <a:r>
              <a:rPr sz="1200" b="1" spc="455" dirty="0">
                <a:solidFill>
                  <a:srgbClr val="4B3B22"/>
                </a:solidFill>
                <a:latin typeface="Times New Roman"/>
                <a:cs typeface="Times New Roman"/>
              </a:rPr>
              <a:t> </a:t>
            </a:r>
            <a:r>
              <a:rPr sz="1200" b="1" dirty="0">
                <a:solidFill>
                  <a:srgbClr val="4B3B22"/>
                </a:solidFill>
                <a:latin typeface="Times New Roman"/>
                <a:cs typeface="Times New Roman"/>
              </a:rPr>
              <a:t>para</a:t>
            </a:r>
            <a:r>
              <a:rPr sz="1200" b="1" spc="459" dirty="0">
                <a:solidFill>
                  <a:srgbClr val="4B3B22"/>
                </a:solidFill>
                <a:latin typeface="Times New Roman"/>
                <a:cs typeface="Times New Roman"/>
              </a:rPr>
              <a:t> </a:t>
            </a:r>
            <a:r>
              <a:rPr sz="1200" b="1" dirty="0">
                <a:solidFill>
                  <a:srgbClr val="4B3B22"/>
                </a:solidFill>
                <a:latin typeface="Times New Roman"/>
                <a:cs typeface="Times New Roman"/>
              </a:rPr>
              <a:t>la</a:t>
            </a:r>
            <a:r>
              <a:rPr sz="1200" b="1" spc="459" dirty="0">
                <a:solidFill>
                  <a:srgbClr val="4B3B22"/>
                </a:solidFill>
                <a:latin typeface="Times New Roman"/>
                <a:cs typeface="Times New Roman"/>
              </a:rPr>
              <a:t> </a:t>
            </a:r>
            <a:r>
              <a:rPr sz="1200" b="1" dirty="0">
                <a:solidFill>
                  <a:srgbClr val="4B3B22"/>
                </a:solidFill>
                <a:latin typeface="Times New Roman"/>
                <a:cs typeface="Times New Roman"/>
              </a:rPr>
              <a:t>visita</a:t>
            </a:r>
            <a:r>
              <a:rPr sz="1200" b="1" spc="455" dirty="0">
                <a:solidFill>
                  <a:srgbClr val="4B3B22"/>
                </a:solidFill>
                <a:latin typeface="Times New Roman"/>
                <a:cs typeface="Times New Roman"/>
              </a:rPr>
              <a:t> </a:t>
            </a:r>
            <a:r>
              <a:rPr sz="1200" b="1" dirty="0">
                <a:solidFill>
                  <a:srgbClr val="4B3B22"/>
                </a:solidFill>
                <a:latin typeface="Times New Roman"/>
                <a:cs typeface="Times New Roman"/>
              </a:rPr>
              <a:t>de</a:t>
            </a:r>
            <a:r>
              <a:rPr sz="1200" b="1" spc="459" dirty="0">
                <a:solidFill>
                  <a:srgbClr val="4B3B22"/>
                </a:solidFill>
                <a:latin typeface="Times New Roman"/>
                <a:cs typeface="Times New Roman"/>
              </a:rPr>
              <a:t> </a:t>
            </a:r>
            <a:r>
              <a:rPr sz="1200" b="1" dirty="0">
                <a:solidFill>
                  <a:srgbClr val="4B3B22"/>
                </a:solidFill>
                <a:latin typeface="Times New Roman"/>
                <a:cs typeface="Times New Roman"/>
              </a:rPr>
              <a:t>grupos</a:t>
            </a:r>
            <a:r>
              <a:rPr sz="1200" b="1" spc="459" dirty="0">
                <a:solidFill>
                  <a:srgbClr val="4B3B22"/>
                </a:solidFill>
                <a:latin typeface="Times New Roman"/>
                <a:cs typeface="Times New Roman"/>
              </a:rPr>
              <a:t> </a:t>
            </a:r>
            <a:r>
              <a:rPr sz="1200" b="1" dirty="0">
                <a:solidFill>
                  <a:srgbClr val="4B3B22"/>
                </a:solidFill>
                <a:latin typeface="Times New Roman"/>
                <a:cs typeface="Times New Roman"/>
              </a:rPr>
              <a:t>organizados,</a:t>
            </a:r>
            <a:r>
              <a:rPr sz="1200" b="1" spc="459" dirty="0">
                <a:solidFill>
                  <a:srgbClr val="4B3B22"/>
                </a:solidFill>
                <a:latin typeface="Times New Roman"/>
                <a:cs typeface="Times New Roman"/>
              </a:rPr>
              <a:t> </a:t>
            </a:r>
            <a:r>
              <a:rPr sz="1200" b="1" dirty="0">
                <a:solidFill>
                  <a:srgbClr val="4B3B22"/>
                </a:solidFill>
                <a:latin typeface="Times New Roman"/>
                <a:cs typeface="Times New Roman"/>
              </a:rPr>
              <a:t>incluyendo</a:t>
            </a:r>
            <a:r>
              <a:rPr sz="1200" b="1" spc="455" dirty="0">
                <a:solidFill>
                  <a:srgbClr val="4B3B22"/>
                </a:solidFill>
                <a:latin typeface="Times New Roman"/>
                <a:cs typeface="Times New Roman"/>
              </a:rPr>
              <a:t> </a:t>
            </a:r>
            <a:r>
              <a:rPr sz="1200" b="1" dirty="0">
                <a:solidFill>
                  <a:srgbClr val="4B3B22"/>
                </a:solidFill>
                <a:latin typeface="Times New Roman"/>
                <a:cs typeface="Times New Roman"/>
              </a:rPr>
              <a:t>colegios,</a:t>
            </a:r>
            <a:r>
              <a:rPr sz="1200" b="1" spc="459" dirty="0">
                <a:solidFill>
                  <a:srgbClr val="4B3B22"/>
                </a:solidFill>
                <a:latin typeface="Times New Roman"/>
                <a:cs typeface="Times New Roman"/>
              </a:rPr>
              <a:t> </a:t>
            </a:r>
            <a:r>
              <a:rPr sz="1200" b="1" dirty="0">
                <a:solidFill>
                  <a:srgbClr val="4B3B22"/>
                </a:solidFill>
                <a:latin typeface="Times New Roman"/>
                <a:cs typeface="Times New Roman"/>
              </a:rPr>
              <a:t>universidades,</a:t>
            </a:r>
            <a:r>
              <a:rPr sz="1200" b="1" spc="459" dirty="0">
                <a:solidFill>
                  <a:srgbClr val="4B3B22"/>
                </a:solidFill>
                <a:latin typeface="Times New Roman"/>
                <a:cs typeface="Times New Roman"/>
              </a:rPr>
              <a:t> </a:t>
            </a:r>
            <a:r>
              <a:rPr sz="1200" b="1" spc="-10" dirty="0">
                <a:solidFill>
                  <a:srgbClr val="4B3B22"/>
                </a:solidFill>
                <a:latin typeface="Times New Roman"/>
                <a:cs typeface="Times New Roman"/>
              </a:rPr>
              <a:t>instituciones, </a:t>
            </a:r>
            <a:r>
              <a:rPr sz="1200" b="1" spc="20" dirty="0">
                <a:solidFill>
                  <a:srgbClr val="4B3B22"/>
                </a:solidFill>
                <a:latin typeface="Times New Roman"/>
                <a:cs typeface="Times New Roman"/>
              </a:rPr>
              <a:t>empresas,</a:t>
            </a:r>
            <a:r>
              <a:rPr sz="1200" b="1" spc="50" dirty="0">
                <a:solidFill>
                  <a:srgbClr val="4B3B22"/>
                </a:solidFill>
                <a:latin typeface="Times New Roman"/>
                <a:cs typeface="Times New Roman"/>
              </a:rPr>
              <a:t> </a:t>
            </a:r>
            <a:r>
              <a:rPr sz="1200" b="1" spc="20" dirty="0">
                <a:solidFill>
                  <a:srgbClr val="4B3B22"/>
                </a:solidFill>
                <a:latin typeface="Times New Roman"/>
                <a:cs typeface="Times New Roman"/>
              </a:rPr>
              <a:t>cursos,</a:t>
            </a:r>
            <a:r>
              <a:rPr sz="1200" b="1" spc="55" dirty="0">
                <a:solidFill>
                  <a:srgbClr val="4B3B22"/>
                </a:solidFill>
                <a:latin typeface="Times New Roman"/>
                <a:cs typeface="Times New Roman"/>
              </a:rPr>
              <a:t> </a:t>
            </a:r>
            <a:r>
              <a:rPr sz="1200" b="1" spc="20" dirty="0">
                <a:solidFill>
                  <a:srgbClr val="4B3B22"/>
                </a:solidFill>
                <a:latin typeface="Times New Roman"/>
                <a:cs typeface="Times New Roman"/>
              </a:rPr>
              <a:t>capacitaciones</a:t>
            </a:r>
            <a:r>
              <a:rPr sz="1200" b="1" spc="55" dirty="0">
                <a:solidFill>
                  <a:srgbClr val="4B3B22"/>
                </a:solidFill>
                <a:latin typeface="Times New Roman"/>
                <a:cs typeface="Times New Roman"/>
              </a:rPr>
              <a:t> </a:t>
            </a:r>
            <a:r>
              <a:rPr sz="1200" b="1" spc="20" dirty="0">
                <a:solidFill>
                  <a:srgbClr val="4B3B22"/>
                </a:solidFill>
                <a:latin typeface="Times New Roman"/>
                <a:cs typeface="Times New Roman"/>
              </a:rPr>
              <a:t>y</a:t>
            </a:r>
            <a:r>
              <a:rPr sz="1200" b="1" spc="50" dirty="0">
                <a:solidFill>
                  <a:srgbClr val="4B3B22"/>
                </a:solidFill>
                <a:latin typeface="Times New Roman"/>
                <a:cs typeface="Times New Roman"/>
              </a:rPr>
              <a:t> </a:t>
            </a:r>
            <a:r>
              <a:rPr sz="1200" b="1" spc="20" dirty="0">
                <a:solidFill>
                  <a:srgbClr val="4B3B22"/>
                </a:solidFill>
                <a:latin typeface="Times New Roman"/>
                <a:cs typeface="Times New Roman"/>
              </a:rPr>
              <a:t>grupos</a:t>
            </a:r>
            <a:r>
              <a:rPr sz="1200" b="1" spc="55" dirty="0">
                <a:solidFill>
                  <a:srgbClr val="4B3B22"/>
                </a:solidFill>
                <a:latin typeface="Times New Roman"/>
                <a:cs typeface="Times New Roman"/>
              </a:rPr>
              <a:t> </a:t>
            </a:r>
            <a:r>
              <a:rPr sz="1200" b="1" spc="20" dirty="0">
                <a:solidFill>
                  <a:srgbClr val="4B3B22"/>
                </a:solidFill>
                <a:latin typeface="Times New Roman"/>
                <a:cs typeface="Times New Roman"/>
              </a:rPr>
              <a:t>de</a:t>
            </a:r>
            <a:r>
              <a:rPr sz="1200" b="1" spc="50" dirty="0">
                <a:solidFill>
                  <a:srgbClr val="4B3B22"/>
                </a:solidFill>
                <a:latin typeface="Times New Roman"/>
                <a:cs typeface="Times New Roman"/>
              </a:rPr>
              <a:t> </a:t>
            </a:r>
            <a:r>
              <a:rPr sz="1200" b="1" spc="20" dirty="0">
                <a:solidFill>
                  <a:srgbClr val="4B3B22"/>
                </a:solidFill>
                <a:latin typeface="Times New Roman"/>
                <a:cs typeface="Times New Roman"/>
              </a:rPr>
              <a:t>trekking</a:t>
            </a:r>
            <a:r>
              <a:rPr sz="1200" b="1" spc="55" dirty="0">
                <a:solidFill>
                  <a:srgbClr val="4B3B22"/>
                </a:solidFill>
                <a:latin typeface="Times New Roman"/>
                <a:cs typeface="Times New Roman"/>
              </a:rPr>
              <a:t> </a:t>
            </a:r>
            <a:r>
              <a:rPr sz="1200" b="1" spc="20" dirty="0">
                <a:solidFill>
                  <a:srgbClr val="4B3B22"/>
                </a:solidFill>
                <a:latin typeface="Times New Roman"/>
                <a:cs typeface="Times New Roman"/>
              </a:rPr>
              <a:t>autogestionados</a:t>
            </a:r>
            <a:r>
              <a:rPr sz="1200" b="1" spc="55" dirty="0">
                <a:solidFill>
                  <a:srgbClr val="4B3B22"/>
                </a:solidFill>
                <a:latin typeface="Times New Roman"/>
                <a:cs typeface="Times New Roman"/>
              </a:rPr>
              <a:t> </a:t>
            </a:r>
            <a:r>
              <a:rPr sz="1200" b="1" spc="20" dirty="0">
                <a:solidFill>
                  <a:srgbClr val="4B3B22"/>
                </a:solidFill>
                <a:latin typeface="Times New Roman"/>
                <a:cs typeface="Times New Roman"/>
              </a:rPr>
              <a:t>o</a:t>
            </a:r>
            <a:r>
              <a:rPr sz="1200" b="1" spc="50" dirty="0">
                <a:solidFill>
                  <a:srgbClr val="4B3B22"/>
                </a:solidFill>
                <a:latin typeface="Times New Roman"/>
                <a:cs typeface="Times New Roman"/>
              </a:rPr>
              <a:t> </a:t>
            </a:r>
            <a:r>
              <a:rPr sz="1200" b="1" spc="20" dirty="0">
                <a:solidFill>
                  <a:srgbClr val="4B3B22"/>
                </a:solidFill>
                <a:latin typeface="Times New Roman"/>
                <a:cs typeface="Times New Roman"/>
              </a:rPr>
              <a:t>con</a:t>
            </a:r>
            <a:r>
              <a:rPr sz="1200" b="1" spc="55" dirty="0">
                <a:solidFill>
                  <a:srgbClr val="4B3B22"/>
                </a:solidFill>
                <a:latin typeface="Times New Roman"/>
                <a:cs typeface="Times New Roman"/>
              </a:rPr>
              <a:t> </a:t>
            </a:r>
            <a:r>
              <a:rPr sz="1200" b="1" spc="-10" dirty="0">
                <a:solidFill>
                  <a:srgbClr val="4B3B22"/>
                </a:solidFill>
                <a:latin typeface="Times New Roman"/>
                <a:cs typeface="Times New Roman"/>
              </a:rPr>
              <a:t>membresía.</a:t>
            </a:r>
            <a:endParaRPr sz="1200" dirty="0">
              <a:latin typeface="Times New Roman"/>
              <a:cs typeface="Times New Roman"/>
            </a:endParaRPr>
          </a:p>
        </p:txBody>
      </p:sp>
      <p:pic>
        <p:nvPicPr>
          <p:cNvPr id="18" name="object 18"/>
          <p:cNvPicPr/>
          <p:nvPr/>
        </p:nvPicPr>
        <p:blipFill>
          <a:blip r:embed="rId4" cstate="print"/>
          <a:stretch>
            <a:fillRect/>
          </a:stretch>
        </p:blipFill>
        <p:spPr>
          <a:xfrm>
            <a:off x="5731007" y="9193265"/>
            <a:ext cx="942182" cy="609087"/>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4B3B22"/>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96</TotalTime>
  <Words>349</Words>
  <Application>Microsoft Office PowerPoint</Application>
  <PresentationFormat>Personalizado</PresentationFormat>
  <Paragraphs>15</Paragraphs>
  <Slides>2</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vt:i4>
      </vt:variant>
    </vt:vector>
  </HeadingPairs>
  <TitlesOfParts>
    <vt:vector size="6" baseType="lpstr">
      <vt:lpstr>Calibri</vt:lpstr>
      <vt:lpstr>Palatino Linotype</vt:lpstr>
      <vt:lpstr>Times New Roman</vt:lpstr>
      <vt:lpstr>Office Theme</vt:lpstr>
      <vt:lpstr>Protocolo para Grupos Organizados</vt:lpstr>
      <vt:lpstr>Protocolo para grupos organizados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Protocolo para Grupos Organizados</dc:title>
  <dc:creator>Paula Núñez</dc:creator>
  <cp:keywords>DAFn4F_zyQ4,BAEZl73VHp4</cp:keywords>
  <cp:lastModifiedBy>Felipe Venegas</cp:lastModifiedBy>
  <cp:revision>3</cp:revision>
  <dcterms:created xsi:type="dcterms:W3CDTF">2026-04-18T14:10:15Z</dcterms:created>
  <dcterms:modified xsi:type="dcterms:W3CDTF">2026-04-18T15:47:28Z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2023-07-06T00:00:00Z</vt:filetime>
  </property>
  <property fmtid="{D5CDD505-2E9C-101B-9397-08002B2CF9AE}" pid="3" name="Creator">
    <vt:lpwstr>Canva</vt:lpwstr>
  </property>
  <property fmtid="{D5CDD505-2E9C-101B-9397-08002B2CF9AE}" pid="4" name="LastSaved">
    <vt:filetime>2026-04-18T00:00:00Z</vt:filetime>
  </property>
  <property fmtid="{D5CDD505-2E9C-101B-9397-08002B2CF9AE}" pid="5" name="Producer">
    <vt:lpwstr>Canva</vt:lpwstr>
  </property>
</Properties>
</file>